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4" autoAdjust="0"/>
    <p:restoredTop sz="94625" autoAdjust="0"/>
  </p:normalViewPr>
  <p:slideViewPr>
    <p:cSldViewPr>
      <p:cViewPr varScale="1">
        <p:scale>
          <a:sx n="104" d="100"/>
          <a:sy n="104" d="100"/>
        </p:scale>
        <p:origin x="58" y="2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2019-02-19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프로젝트 작성</a:t>
            </a:r>
            <a:r>
              <a:rPr lang="en-US" altLang="ko-KR" smtClean="0"/>
              <a:t>(</a:t>
            </a:r>
            <a:r>
              <a:rPr lang="ko-KR" altLang="en-US" smtClean="0"/>
              <a:t>프로젝트 이름 </a:t>
            </a:r>
            <a:r>
              <a:rPr lang="en-US" altLang="ko-KR" smtClean="0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Calculator </a:t>
            </a:r>
            <a:r>
              <a:rPr lang="ko-KR" altLang="en-US" smtClean="0"/>
              <a:t>만들기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smtClean="0"/>
              <a:t>Calculator </a:t>
            </a:r>
            <a:r>
              <a:rPr lang="ko-KR" altLang="en-US" smtClean="0"/>
              <a:t>소스 수정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GoodCalc.java </a:t>
            </a:r>
            <a:r>
              <a:rPr lang="ko-KR" altLang="en-US" dirty="0" smtClean="0"/>
              <a:t>작성 후 소스 수정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 </a:t>
            </a:r>
            <a:r>
              <a:rPr lang="en-US" altLang="ko-KR" sz="1600" dirty="0" smtClean="0"/>
              <a:t>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패키지와 패키지의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package </a:t>
            </a:r>
            <a:r>
              <a:rPr lang="ko-KR" altLang="en-US" dirty="0" smtClean="0"/>
              <a:t>선언문이 없이 만들어진 클래스의 패키지</a:t>
            </a:r>
            <a:endParaRPr lang="en-US" altLang="ko-KR" dirty="0" smtClean="0"/>
          </a:p>
          <a:p>
            <a:pPr lvl="1"/>
            <a:r>
              <a:rPr lang="ko-KR" altLang="en-US" dirty="0"/>
              <a:t>디폴트 패키지는 현재 </a:t>
            </a:r>
            <a:r>
              <a:rPr lang="ko-KR" altLang="en-US" dirty="0" smtClean="0"/>
              <a:t>디렉터리</a:t>
            </a:r>
            <a:endParaRPr lang="en-US" altLang="ko-KR" dirty="0"/>
          </a:p>
          <a:p>
            <a:r>
              <a:rPr lang="ko-KR" altLang="en-US" dirty="0" smtClean="0"/>
              <a:t>패키지의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계층구조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관련된 클래스 파일을 하나의 패키지로 계층화하여 관리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패키지별</a:t>
            </a:r>
            <a:r>
              <a:rPr lang="ko-KR" altLang="en-US" dirty="0" smtClean="0"/>
              <a:t> </a:t>
            </a:r>
            <a:r>
              <a:rPr lang="ko-KR" altLang="en-US" dirty="0"/>
              <a:t>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별로 접근 권한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이름의 클래스와 인터페이스의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패키지에 이름이 같은 클래스와 인터페이스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소프트웨어 </a:t>
            </a:r>
            <a:r>
              <a:rPr lang="ko-KR" altLang="en-US" dirty="0" err="1" smtClean="0"/>
              <a:t>재사용성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        동일한 이름의 클래스가 존재할 가능성 있음  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오류발생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0" y="378753"/>
            <a:ext cx="5278916" cy="215519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11560" y="2647565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</a:t>
            </a:r>
            <a:r>
              <a:rPr lang="en-US" altLang="ko-KR" sz="1400" b="1" dirty="0" smtClean="0"/>
              <a:t>Files\Java\jdk-11.0.2\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  <p:sp>
        <p:nvSpPr>
          <p:cNvPr id="3" name="타원 2"/>
          <p:cNvSpPr/>
          <p:nvPr/>
        </p:nvSpPr>
        <p:spPr>
          <a:xfrm>
            <a:off x="1910437" y="1271283"/>
            <a:ext cx="1437427" cy="209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  <p:sp>
        <p:nvSpPr>
          <p:cNvPr id="3" name="자유형 2"/>
          <p:cNvSpPr/>
          <p:nvPr/>
        </p:nvSpPr>
        <p:spPr>
          <a:xfrm>
            <a:off x="5871504" y="1529135"/>
            <a:ext cx="2925655" cy="3426493"/>
          </a:xfrm>
          <a:custGeom>
            <a:avLst/>
            <a:gdLst>
              <a:gd name="connsiteX0" fmla="*/ 834096 w 2925655"/>
              <a:gd name="connsiteY0" fmla="*/ 110479 h 3426493"/>
              <a:gd name="connsiteX1" fmla="*/ 723737 w 2925655"/>
              <a:gd name="connsiteY1" fmla="*/ 115734 h 3426493"/>
              <a:gd name="connsiteX2" fmla="*/ 560827 w 2925655"/>
              <a:gd name="connsiteY2" fmla="*/ 163031 h 3426493"/>
              <a:gd name="connsiteX3" fmla="*/ 545062 w 2925655"/>
              <a:gd name="connsiteY3" fmla="*/ 168286 h 3426493"/>
              <a:gd name="connsiteX4" fmla="*/ 376896 w 2925655"/>
              <a:gd name="connsiteY4" fmla="*/ 199817 h 3426493"/>
              <a:gd name="connsiteX5" fmla="*/ 329599 w 2925655"/>
              <a:gd name="connsiteY5" fmla="*/ 215582 h 3426493"/>
              <a:gd name="connsiteX6" fmla="*/ 292813 w 2925655"/>
              <a:gd name="connsiteY6" fmla="*/ 236603 h 3426493"/>
              <a:gd name="connsiteX7" fmla="*/ 240262 w 2925655"/>
              <a:gd name="connsiteY7" fmla="*/ 278644 h 3426493"/>
              <a:gd name="connsiteX8" fmla="*/ 224496 w 2925655"/>
              <a:gd name="connsiteY8" fmla="*/ 304920 h 3426493"/>
              <a:gd name="connsiteX9" fmla="*/ 203475 w 2925655"/>
              <a:gd name="connsiteY9" fmla="*/ 383748 h 3426493"/>
              <a:gd name="connsiteX10" fmla="*/ 192965 w 2925655"/>
              <a:gd name="connsiteY10" fmla="*/ 536148 h 3426493"/>
              <a:gd name="connsiteX11" fmla="*/ 177199 w 2925655"/>
              <a:gd name="connsiteY11" fmla="*/ 588699 h 3426493"/>
              <a:gd name="connsiteX12" fmla="*/ 129903 w 2925655"/>
              <a:gd name="connsiteY12" fmla="*/ 678037 h 3426493"/>
              <a:gd name="connsiteX13" fmla="*/ 98372 w 2925655"/>
              <a:gd name="connsiteY13" fmla="*/ 714824 h 3426493"/>
              <a:gd name="connsiteX14" fmla="*/ 77351 w 2925655"/>
              <a:gd name="connsiteY14" fmla="*/ 746355 h 3426493"/>
              <a:gd name="connsiteX15" fmla="*/ 72096 w 2925655"/>
              <a:gd name="connsiteY15" fmla="*/ 783141 h 3426493"/>
              <a:gd name="connsiteX16" fmla="*/ 66841 w 2925655"/>
              <a:gd name="connsiteY16" fmla="*/ 814672 h 3426493"/>
              <a:gd name="connsiteX17" fmla="*/ 82606 w 2925655"/>
              <a:gd name="connsiteY17" fmla="*/ 967072 h 3426493"/>
              <a:gd name="connsiteX18" fmla="*/ 87862 w 2925655"/>
              <a:gd name="connsiteY18" fmla="*/ 982837 h 3426493"/>
              <a:gd name="connsiteX19" fmla="*/ 82606 w 2925655"/>
              <a:gd name="connsiteY19" fmla="*/ 1613458 h 3426493"/>
              <a:gd name="connsiteX20" fmla="*/ 72096 w 2925655"/>
              <a:gd name="connsiteY20" fmla="*/ 2075913 h 3426493"/>
              <a:gd name="connsiteX21" fmla="*/ 51075 w 2925655"/>
              <a:gd name="connsiteY21" fmla="*/ 2165251 h 3426493"/>
              <a:gd name="connsiteX22" fmla="*/ 40565 w 2925655"/>
              <a:gd name="connsiteY22" fmla="*/ 2217803 h 3426493"/>
              <a:gd name="connsiteX23" fmla="*/ 24799 w 2925655"/>
              <a:gd name="connsiteY23" fmla="*/ 2254589 h 3426493"/>
              <a:gd name="connsiteX24" fmla="*/ 9034 w 2925655"/>
              <a:gd name="connsiteY24" fmla="*/ 2307141 h 3426493"/>
              <a:gd name="connsiteX25" fmla="*/ 9034 w 2925655"/>
              <a:gd name="connsiteY25" fmla="*/ 2559389 h 3426493"/>
              <a:gd name="connsiteX26" fmla="*/ 14289 w 2925655"/>
              <a:gd name="connsiteY26" fmla="*/ 2585665 h 3426493"/>
              <a:gd name="connsiteX27" fmla="*/ 30055 w 2925655"/>
              <a:gd name="connsiteY27" fmla="*/ 2627706 h 3426493"/>
              <a:gd name="connsiteX28" fmla="*/ 51075 w 2925655"/>
              <a:gd name="connsiteY28" fmla="*/ 2738065 h 3426493"/>
              <a:gd name="connsiteX29" fmla="*/ 82606 w 2925655"/>
              <a:gd name="connsiteY29" fmla="*/ 2822148 h 3426493"/>
              <a:gd name="connsiteX30" fmla="*/ 103627 w 2925655"/>
              <a:gd name="connsiteY30" fmla="*/ 2911486 h 3426493"/>
              <a:gd name="connsiteX31" fmla="*/ 124648 w 2925655"/>
              <a:gd name="connsiteY31" fmla="*/ 2932506 h 3426493"/>
              <a:gd name="connsiteX32" fmla="*/ 156179 w 2925655"/>
              <a:gd name="connsiteY32" fmla="*/ 2979803 h 3426493"/>
              <a:gd name="connsiteX33" fmla="*/ 229751 w 2925655"/>
              <a:gd name="connsiteY33" fmla="*/ 3042865 h 3426493"/>
              <a:gd name="connsiteX34" fmla="*/ 256027 w 2925655"/>
              <a:gd name="connsiteY34" fmla="*/ 3063886 h 3426493"/>
              <a:gd name="connsiteX35" fmla="*/ 287558 w 2925655"/>
              <a:gd name="connsiteY35" fmla="*/ 3121693 h 3426493"/>
              <a:gd name="connsiteX36" fmla="*/ 308579 w 2925655"/>
              <a:gd name="connsiteY36" fmla="*/ 3163734 h 3426493"/>
              <a:gd name="connsiteX37" fmla="*/ 319089 w 2925655"/>
              <a:gd name="connsiteY37" fmla="*/ 3179499 h 3426493"/>
              <a:gd name="connsiteX38" fmla="*/ 334855 w 2925655"/>
              <a:gd name="connsiteY38" fmla="*/ 3200520 h 3426493"/>
              <a:gd name="connsiteX39" fmla="*/ 345365 w 2925655"/>
              <a:gd name="connsiteY39" fmla="*/ 3221541 h 3426493"/>
              <a:gd name="connsiteX40" fmla="*/ 387406 w 2925655"/>
              <a:gd name="connsiteY40" fmla="*/ 3279348 h 3426493"/>
              <a:gd name="connsiteX41" fmla="*/ 424193 w 2925655"/>
              <a:gd name="connsiteY41" fmla="*/ 3300368 h 3426493"/>
              <a:gd name="connsiteX42" fmla="*/ 513530 w 2925655"/>
              <a:gd name="connsiteY42" fmla="*/ 3316134 h 3426493"/>
              <a:gd name="connsiteX43" fmla="*/ 807820 w 2925655"/>
              <a:gd name="connsiteY43" fmla="*/ 3326644 h 3426493"/>
              <a:gd name="connsiteX44" fmla="*/ 870882 w 2925655"/>
              <a:gd name="connsiteY44" fmla="*/ 3337155 h 3426493"/>
              <a:gd name="connsiteX45" fmla="*/ 965475 w 2925655"/>
              <a:gd name="connsiteY45" fmla="*/ 3379196 h 3426493"/>
              <a:gd name="connsiteX46" fmla="*/ 1054813 w 2925655"/>
              <a:gd name="connsiteY46" fmla="*/ 3405472 h 3426493"/>
              <a:gd name="connsiteX47" fmla="*/ 1201958 w 2925655"/>
              <a:gd name="connsiteY47" fmla="*/ 3426493 h 3426493"/>
              <a:gd name="connsiteX48" fmla="*/ 1459462 w 2925655"/>
              <a:gd name="connsiteY48" fmla="*/ 3415982 h 3426493"/>
              <a:gd name="connsiteX49" fmla="*/ 1627627 w 2925655"/>
              <a:gd name="connsiteY49" fmla="*/ 3352920 h 3426493"/>
              <a:gd name="connsiteX50" fmla="*/ 1695944 w 2925655"/>
              <a:gd name="connsiteY50" fmla="*/ 3342410 h 3426493"/>
              <a:gd name="connsiteX51" fmla="*/ 2000744 w 2925655"/>
              <a:gd name="connsiteY51" fmla="*/ 3337155 h 3426493"/>
              <a:gd name="connsiteX52" fmla="*/ 2069062 w 2925655"/>
              <a:gd name="connsiteY52" fmla="*/ 3331899 h 3426493"/>
              <a:gd name="connsiteX53" fmla="*/ 2158399 w 2925655"/>
              <a:gd name="connsiteY53" fmla="*/ 3326644 h 3426493"/>
              <a:gd name="connsiteX54" fmla="*/ 2300289 w 2925655"/>
              <a:gd name="connsiteY54" fmla="*/ 3305624 h 3426493"/>
              <a:gd name="connsiteX55" fmla="*/ 2331820 w 2925655"/>
              <a:gd name="connsiteY55" fmla="*/ 3295113 h 3426493"/>
              <a:gd name="connsiteX56" fmla="*/ 2358096 w 2925655"/>
              <a:gd name="connsiteY56" fmla="*/ 3284603 h 3426493"/>
              <a:gd name="connsiteX57" fmla="*/ 2379117 w 2925655"/>
              <a:gd name="connsiteY57" fmla="*/ 3279348 h 3426493"/>
              <a:gd name="connsiteX58" fmla="*/ 2405393 w 2925655"/>
              <a:gd name="connsiteY58" fmla="*/ 3268837 h 3426493"/>
              <a:gd name="connsiteX59" fmla="*/ 2489475 w 2925655"/>
              <a:gd name="connsiteY59" fmla="*/ 3232051 h 3426493"/>
              <a:gd name="connsiteX60" fmla="*/ 2557793 w 2925655"/>
              <a:gd name="connsiteY60" fmla="*/ 3168989 h 3426493"/>
              <a:gd name="connsiteX61" fmla="*/ 2620855 w 2925655"/>
              <a:gd name="connsiteY61" fmla="*/ 3048120 h 3426493"/>
              <a:gd name="connsiteX62" fmla="*/ 2694427 w 2925655"/>
              <a:gd name="connsiteY62" fmla="*/ 2948272 h 3426493"/>
              <a:gd name="connsiteX63" fmla="*/ 2710193 w 2925655"/>
              <a:gd name="connsiteY63" fmla="*/ 2937762 h 3426493"/>
              <a:gd name="connsiteX64" fmla="*/ 2741724 w 2925655"/>
              <a:gd name="connsiteY64" fmla="*/ 2927251 h 3426493"/>
              <a:gd name="connsiteX65" fmla="*/ 2825806 w 2925655"/>
              <a:gd name="connsiteY65" fmla="*/ 2853679 h 3426493"/>
              <a:gd name="connsiteX66" fmla="*/ 2852082 w 2925655"/>
              <a:gd name="connsiteY66" fmla="*/ 2811637 h 3426493"/>
              <a:gd name="connsiteX67" fmla="*/ 2862593 w 2925655"/>
              <a:gd name="connsiteY67" fmla="*/ 2769596 h 3426493"/>
              <a:gd name="connsiteX68" fmla="*/ 2873103 w 2925655"/>
              <a:gd name="connsiteY68" fmla="*/ 2622451 h 3426493"/>
              <a:gd name="connsiteX69" fmla="*/ 2852082 w 2925655"/>
              <a:gd name="connsiteY69" fmla="*/ 2343927 h 3426493"/>
              <a:gd name="connsiteX70" fmla="*/ 2846827 w 2925655"/>
              <a:gd name="connsiteY70" fmla="*/ 2291375 h 3426493"/>
              <a:gd name="connsiteX71" fmla="*/ 2825806 w 2925655"/>
              <a:gd name="connsiteY71" fmla="*/ 2170506 h 3426493"/>
              <a:gd name="connsiteX72" fmla="*/ 2836317 w 2925655"/>
              <a:gd name="connsiteY72" fmla="*/ 1891982 h 3426493"/>
              <a:gd name="connsiteX73" fmla="*/ 2846827 w 2925655"/>
              <a:gd name="connsiteY73" fmla="*/ 1828920 h 3426493"/>
              <a:gd name="connsiteX74" fmla="*/ 2878358 w 2925655"/>
              <a:gd name="connsiteY74" fmla="*/ 1692286 h 3426493"/>
              <a:gd name="connsiteX75" fmla="*/ 2883613 w 2925655"/>
              <a:gd name="connsiteY75" fmla="*/ 1650244 h 3426493"/>
              <a:gd name="connsiteX76" fmla="*/ 2904634 w 2925655"/>
              <a:gd name="connsiteY76" fmla="*/ 1403251 h 3426493"/>
              <a:gd name="connsiteX77" fmla="*/ 2915144 w 2925655"/>
              <a:gd name="connsiteY77" fmla="*/ 1361210 h 3426493"/>
              <a:gd name="connsiteX78" fmla="*/ 2925655 w 2925655"/>
              <a:gd name="connsiteY78" fmla="*/ 1287637 h 3426493"/>
              <a:gd name="connsiteX79" fmla="*/ 2915144 w 2925655"/>
              <a:gd name="connsiteY79" fmla="*/ 1151003 h 3426493"/>
              <a:gd name="connsiteX80" fmla="*/ 2904634 w 2925655"/>
              <a:gd name="connsiteY80" fmla="*/ 1103706 h 3426493"/>
              <a:gd name="connsiteX81" fmla="*/ 2862593 w 2925655"/>
              <a:gd name="connsiteY81" fmla="*/ 1051155 h 3426493"/>
              <a:gd name="connsiteX82" fmla="*/ 2831062 w 2925655"/>
              <a:gd name="connsiteY82" fmla="*/ 993348 h 3426493"/>
              <a:gd name="connsiteX83" fmla="*/ 2825806 w 2925655"/>
              <a:gd name="connsiteY83" fmla="*/ 977582 h 3426493"/>
              <a:gd name="connsiteX84" fmla="*/ 2810041 w 2925655"/>
              <a:gd name="connsiteY84" fmla="*/ 672782 h 3426493"/>
              <a:gd name="connsiteX85" fmla="*/ 2794275 w 2925655"/>
              <a:gd name="connsiteY85" fmla="*/ 567679 h 3426493"/>
              <a:gd name="connsiteX86" fmla="*/ 2762744 w 2925655"/>
              <a:gd name="connsiteY86" fmla="*/ 494106 h 3426493"/>
              <a:gd name="connsiteX87" fmla="*/ 2741724 w 2925655"/>
              <a:gd name="connsiteY87" fmla="*/ 436299 h 3426493"/>
              <a:gd name="connsiteX88" fmla="*/ 2710193 w 2925655"/>
              <a:gd name="connsiteY88" fmla="*/ 404768 h 3426493"/>
              <a:gd name="connsiteX89" fmla="*/ 2689172 w 2925655"/>
              <a:gd name="connsiteY89" fmla="*/ 383748 h 3426493"/>
              <a:gd name="connsiteX90" fmla="*/ 2662896 w 2925655"/>
              <a:gd name="connsiteY90" fmla="*/ 346962 h 3426493"/>
              <a:gd name="connsiteX91" fmla="*/ 2647130 w 2925655"/>
              <a:gd name="connsiteY91" fmla="*/ 289155 h 3426493"/>
              <a:gd name="connsiteX92" fmla="*/ 2620855 w 2925655"/>
              <a:gd name="connsiteY92" fmla="*/ 215582 h 3426493"/>
              <a:gd name="connsiteX93" fmla="*/ 2599834 w 2925655"/>
              <a:gd name="connsiteY93" fmla="*/ 184051 h 3426493"/>
              <a:gd name="connsiteX94" fmla="*/ 2463199 w 2925655"/>
              <a:gd name="connsiteY94" fmla="*/ 99968 h 3426493"/>
              <a:gd name="connsiteX95" fmla="*/ 2426413 w 2925655"/>
              <a:gd name="connsiteY95" fmla="*/ 89458 h 3426493"/>
              <a:gd name="connsiteX96" fmla="*/ 2379117 w 2925655"/>
              <a:gd name="connsiteY96" fmla="*/ 84203 h 3426493"/>
              <a:gd name="connsiteX97" fmla="*/ 2200441 w 2925655"/>
              <a:gd name="connsiteY97" fmla="*/ 115734 h 3426493"/>
              <a:gd name="connsiteX98" fmla="*/ 2153144 w 2925655"/>
              <a:gd name="connsiteY98" fmla="*/ 126244 h 3426493"/>
              <a:gd name="connsiteX99" fmla="*/ 2095337 w 2925655"/>
              <a:gd name="connsiteY99" fmla="*/ 157775 h 3426493"/>
              <a:gd name="connsiteX100" fmla="*/ 2069062 w 2925655"/>
              <a:gd name="connsiteY100" fmla="*/ 163031 h 3426493"/>
              <a:gd name="connsiteX101" fmla="*/ 2048041 w 2925655"/>
              <a:gd name="connsiteY101" fmla="*/ 168286 h 3426493"/>
              <a:gd name="connsiteX102" fmla="*/ 1974468 w 2925655"/>
              <a:gd name="connsiteY102" fmla="*/ 152520 h 3426493"/>
              <a:gd name="connsiteX103" fmla="*/ 1858855 w 2925655"/>
              <a:gd name="connsiteY103" fmla="*/ 73693 h 3426493"/>
              <a:gd name="connsiteX104" fmla="*/ 1811558 w 2925655"/>
              <a:gd name="connsiteY104" fmla="*/ 52672 h 3426493"/>
              <a:gd name="connsiteX105" fmla="*/ 1764262 w 2925655"/>
              <a:gd name="connsiteY105" fmla="*/ 31651 h 3426493"/>
              <a:gd name="connsiteX106" fmla="*/ 1722220 w 2925655"/>
              <a:gd name="connsiteY106" fmla="*/ 26396 h 3426493"/>
              <a:gd name="connsiteX107" fmla="*/ 1606606 w 2925655"/>
              <a:gd name="connsiteY107" fmla="*/ 120 h 3426493"/>
              <a:gd name="connsiteX108" fmla="*/ 1480482 w 2925655"/>
              <a:gd name="connsiteY108" fmla="*/ 15886 h 3426493"/>
              <a:gd name="connsiteX109" fmla="*/ 1406910 w 2925655"/>
              <a:gd name="connsiteY109" fmla="*/ 63182 h 3426493"/>
              <a:gd name="connsiteX110" fmla="*/ 1385889 w 2925655"/>
              <a:gd name="connsiteY110" fmla="*/ 78948 h 3426493"/>
              <a:gd name="connsiteX111" fmla="*/ 1354358 w 2925655"/>
              <a:gd name="connsiteY111" fmla="*/ 89458 h 3426493"/>
              <a:gd name="connsiteX112" fmla="*/ 1280786 w 2925655"/>
              <a:gd name="connsiteY112" fmla="*/ 84203 h 3426493"/>
              <a:gd name="connsiteX113" fmla="*/ 1212468 w 2925655"/>
              <a:gd name="connsiteY113" fmla="*/ 63182 h 3426493"/>
              <a:gd name="connsiteX114" fmla="*/ 1133641 w 2925655"/>
              <a:gd name="connsiteY114" fmla="*/ 47417 h 3426493"/>
              <a:gd name="connsiteX115" fmla="*/ 1039048 w 2925655"/>
              <a:gd name="connsiteY115" fmla="*/ 52672 h 3426493"/>
              <a:gd name="connsiteX116" fmla="*/ 1012772 w 2925655"/>
              <a:gd name="connsiteY116" fmla="*/ 73693 h 3426493"/>
              <a:gd name="connsiteX117" fmla="*/ 997006 w 2925655"/>
              <a:gd name="connsiteY117" fmla="*/ 84203 h 3426493"/>
              <a:gd name="connsiteX118" fmla="*/ 981241 w 2925655"/>
              <a:gd name="connsiteY118" fmla="*/ 89458 h 3426493"/>
              <a:gd name="connsiteX119" fmla="*/ 954965 w 2925655"/>
              <a:gd name="connsiteY119" fmla="*/ 99968 h 3426493"/>
              <a:gd name="connsiteX120" fmla="*/ 939199 w 2925655"/>
              <a:gd name="connsiteY120" fmla="*/ 105224 h 3426493"/>
              <a:gd name="connsiteX121" fmla="*/ 923434 w 2925655"/>
              <a:gd name="connsiteY121" fmla="*/ 115734 h 3426493"/>
              <a:gd name="connsiteX122" fmla="*/ 881393 w 2925655"/>
              <a:gd name="connsiteY122" fmla="*/ 126244 h 3426493"/>
              <a:gd name="connsiteX123" fmla="*/ 834096 w 2925655"/>
              <a:gd name="connsiteY123" fmla="*/ 110479 h 342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925655" h="3426493">
                <a:moveTo>
                  <a:pt x="834096" y="110479"/>
                </a:moveTo>
                <a:cubicBezTo>
                  <a:pt x="807820" y="108727"/>
                  <a:pt x="759902" y="108779"/>
                  <a:pt x="723737" y="115734"/>
                </a:cubicBezTo>
                <a:cubicBezTo>
                  <a:pt x="668209" y="126413"/>
                  <a:pt x="614471" y="145150"/>
                  <a:pt x="560827" y="163031"/>
                </a:cubicBezTo>
                <a:cubicBezTo>
                  <a:pt x="555572" y="164783"/>
                  <a:pt x="550503" y="167250"/>
                  <a:pt x="545062" y="168286"/>
                </a:cubicBezTo>
                <a:cubicBezTo>
                  <a:pt x="473762" y="181866"/>
                  <a:pt x="444037" y="182302"/>
                  <a:pt x="376896" y="199817"/>
                </a:cubicBezTo>
                <a:cubicBezTo>
                  <a:pt x="360816" y="204012"/>
                  <a:pt x="344824" y="208921"/>
                  <a:pt x="329599" y="215582"/>
                </a:cubicBezTo>
                <a:cubicBezTo>
                  <a:pt x="316660" y="221243"/>
                  <a:pt x="304841" y="229201"/>
                  <a:pt x="292813" y="236603"/>
                </a:cubicBezTo>
                <a:cubicBezTo>
                  <a:pt x="272355" y="249193"/>
                  <a:pt x="255061" y="259617"/>
                  <a:pt x="240262" y="278644"/>
                </a:cubicBezTo>
                <a:cubicBezTo>
                  <a:pt x="233991" y="286707"/>
                  <a:pt x="229751" y="296161"/>
                  <a:pt x="224496" y="304920"/>
                </a:cubicBezTo>
                <a:cubicBezTo>
                  <a:pt x="220984" y="317213"/>
                  <a:pt x="204657" y="372812"/>
                  <a:pt x="203475" y="383748"/>
                </a:cubicBezTo>
                <a:cubicBezTo>
                  <a:pt x="198002" y="434374"/>
                  <a:pt x="207598" y="487375"/>
                  <a:pt x="192965" y="536148"/>
                </a:cubicBezTo>
                <a:cubicBezTo>
                  <a:pt x="187710" y="553665"/>
                  <a:pt x="183828" y="571654"/>
                  <a:pt x="177199" y="588699"/>
                </a:cubicBezTo>
                <a:cubicBezTo>
                  <a:pt x="172097" y="601820"/>
                  <a:pt x="136182" y="668904"/>
                  <a:pt x="129903" y="678037"/>
                </a:cubicBezTo>
                <a:cubicBezTo>
                  <a:pt x="120753" y="691346"/>
                  <a:pt x="108219" y="702023"/>
                  <a:pt x="98372" y="714824"/>
                </a:cubicBezTo>
                <a:cubicBezTo>
                  <a:pt x="90670" y="724836"/>
                  <a:pt x="84358" y="735845"/>
                  <a:pt x="77351" y="746355"/>
                </a:cubicBezTo>
                <a:cubicBezTo>
                  <a:pt x="75599" y="758617"/>
                  <a:pt x="73979" y="770899"/>
                  <a:pt x="72096" y="783141"/>
                </a:cubicBezTo>
                <a:cubicBezTo>
                  <a:pt x="70476" y="793672"/>
                  <a:pt x="66841" y="804017"/>
                  <a:pt x="66841" y="814672"/>
                </a:cubicBezTo>
                <a:cubicBezTo>
                  <a:pt x="66841" y="884308"/>
                  <a:pt x="68880" y="907594"/>
                  <a:pt x="82606" y="967072"/>
                </a:cubicBezTo>
                <a:cubicBezTo>
                  <a:pt x="83852" y="972469"/>
                  <a:pt x="86110" y="977582"/>
                  <a:pt x="87862" y="982837"/>
                </a:cubicBezTo>
                <a:cubicBezTo>
                  <a:pt x="112091" y="1225140"/>
                  <a:pt x="95642" y="1039841"/>
                  <a:pt x="82606" y="1613458"/>
                </a:cubicBezTo>
                <a:cubicBezTo>
                  <a:pt x="79103" y="1767610"/>
                  <a:pt x="78449" y="1921852"/>
                  <a:pt x="72096" y="2075913"/>
                </a:cubicBezTo>
                <a:cubicBezTo>
                  <a:pt x="71687" y="2085825"/>
                  <a:pt x="53666" y="2153592"/>
                  <a:pt x="51075" y="2165251"/>
                </a:cubicBezTo>
                <a:cubicBezTo>
                  <a:pt x="47200" y="2182690"/>
                  <a:pt x="45606" y="2200665"/>
                  <a:pt x="40565" y="2217803"/>
                </a:cubicBezTo>
                <a:cubicBezTo>
                  <a:pt x="36801" y="2230602"/>
                  <a:pt x="29239" y="2242009"/>
                  <a:pt x="24799" y="2254589"/>
                </a:cubicBezTo>
                <a:cubicBezTo>
                  <a:pt x="18712" y="2271835"/>
                  <a:pt x="14289" y="2289624"/>
                  <a:pt x="9034" y="2307141"/>
                </a:cubicBezTo>
                <a:cubicBezTo>
                  <a:pt x="-5806" y="2411023"/>
                  <a:pt x="143" y="2354884"/>
                  <a:pt x="9034" y="2559389"/>
                </a:cubicBezTo>
                <a:cubicBezTo>
                  <a:pt x="9422" y="2568313"/>
                  <a:pt x="12351" y="2576946"/>
                  <a:pt x="14289" y="2585665"/>
                </a:cubicBezTo>
                <a:cubicBezTo>
                  <a:pt x="20013" y="2611425"/>
                  <a:pt x="17866" y="2603329"/>
                  <a:pt x="30055" y="2627706"/>
                </a:cubicBezTo>
                <a:cubicBezTo>
                  <a:pt x="35285" y="2664317"/>
                  <a:pt x="39327" y="2702821"/>
                  <a:pt x="51075" y="2738065"/>
                </a:cubicBezTo>
                <a:cubicBezTo>
                  <a:pt x="60541" y="2766462"/>
                  <a:pt x="82606" y="2822148"/>
                  <a:pt x="82606" y="2822148"/>
                </a:cubicBezTo>
                <a:cubicBezTo>
                  <a:pt x="87231" y="2849894"/>
                  <a:pt x="92397" y="2887421"/>
                  <a:pt x="103627" y="2911486"/>
                </a:cubicBezTo>
                <a:cubicBezTo>
                  <a:pt x="107817" y="2920466"/>
                  <a:pt x="118606" y="2924652"/>
                  <a:pt x="124648" y="2932506"/>
                </a:cubicBezTo>
                <a:cubicBezTo>
                  <a:pt x="136201" y="2947525"/>
                  <a:pt x="144231" y="2965097"/>
                  <a:pt x="156179" y="2979803"/>
                </a:cubicBezTo>
                <a:cubicBezTo>
                  <a:pt x="185199" y="3015520"/>
                  <a:pt x="194862" y="3016698"/>
                  <a:pt x="229751" y="3042865"/>
                </a:cubicBezTo>
                <a:cubicBezTo>
                  <a:pt x="238724" y="3049595"/>
                  <a:pt x="247268" y="3056879"/>
                  <a:pt x="256027" y="3063886"/>
                </a:cubicBezTo>
                <a:cubicBezTo>
                  <a:pt x="309823" y="3171474"/>
                  <a:pt x="236662" y="3027171"/>
                  <a:pt x="287558" y="3121693"/>
                </a:cubicBezTo>
                <a:cubicBezTo>
                  <a:pt x="294986" y="3135488"/>
                  <a:pt x="299888" y="3150698"/>
                  <a:pt x="308579" y="3163734"/>
                </a:cubicBezTo>
                <a:cubicBezTo>
                  <a:pt x="312082" y="3168989"/>
                  <a:pt x="315418" y="3174360"/>
                  <a:pt x="319089" y="3179499"/>
                </a:cubicBezTo>
                <a:cubicBezTo>
                  <a:pt x="324180" y="3186626"/>
                  <a:pt x="330213" y="3193093"/>
                  <a:pt x="334855" y="3200520"/>
                </a:cubicBezTo>
                <a:cubicBezTo>
                  <a:pt x="339007" y="3207163"/>
                  <a:pt x="341478" y="3214739"/>
                  <a:pt x="345365" y="3221541"/>
                </a:cubicBezTo>
                <a:cubicBezTo>
                  <a:pt x="353158" y="3235179"/>
                  <a:pt x="386572" y="3278578"/>
                  <a:pt x="387406" y="3279348"/>
                </a:cubicBezTo>
                <a:cubicBezTo>
                  <a:pt x="397784" y="3288927"/>
                  <a:pt x="411080" y="3295123"/>
                  <a:pt x="424193" y="3300368"/>
                </a:cubicBezTo>
                <a:cubicBezTo>
                  <a:pt x="446974" y="3309480"/>
                  <a:pt x="489925" y="3315045"/>
                  <a:pt x="513530" y="3316134"/>
                </a:cubicBezTo>
                <a:cubicBezTo>
                  <a:pt x="611585" y="3320659"/>
                  <a:pt x="709723" y="3323141"/>
                  <a:pt x="807820" y="3326644"/>
                </a:cubicBezTo>
                <a:cubicBezTo>
                  <a:pt x="828841" y="3330148"/>
                  <a:pt x="850665" y="3330416"/>
                  <a:pt x="870882" y="3337155"/>
                </a:cubicBezTo>
                <a:cubicBezTo>
                  <a:pt x="903616" y="3348066"/>
                  <a:pt x="931792" y="3371711"/>
                  <a:pt x="965475" y="3379196"/>
                </a:cubicBezTo>
                <a:cubicBezTo>
                  <a:pt x="1096777" y="3408373"/>
                  <a:pt x="933341" y="3369745"/>
                  <a:pt x="1054813" y="3405472"/>
                </a:cubicBezTo>
                <a:cubicBezTo>
                  <a:pt x="1102549" y="3419512"/>
                  <a:pt x="1152756" y="3422019"/>
                  <a:pt x="1201958" y="3426493"/>
                </a:cubicBezTo>
                <a:cubicBezTo>
                  <a:pt x="1287793" y="3422989"/>
                  <a:pt x="1374257" y="3426937"/>
                  <a:pt x="1459462" y="3415982"/>
                </a:cubicBezTo>
                <a:cubicBezTo>
                  <a:pt x="1596486" y="3398364"/>
                  <a:pt x="1530925" y="3381125"/>
                  <a:pt x="1627627" y="3352920"/>
                </a:cubicBezTo>
                <a:cubicBezTo>
                  <a:pt x="1649746" y="3346469"/>
                  <a:pt x="1672924" y="3343383"/>
                  <a:pt x="1695944" y="3342410"/>
                </a:cubicBezTo>
                <a:cubicBezTo>
                  <a:pt x="1797469" y="3338120"/>
                  <a:pt x="1899144" y="3338907"/>
                  <a:pt x="2000744" y="3337155"/>
                </a:cubicBezTo>
                <a:lnTo>
                  <a:pt x="2069062" y="3331899"/>
                </a:lnTo>
                <a:cubicBezTo>
                  <a:pt x="2098826" y="3329915"/>
                  <a:pt x="2128830" y="3330586"/>
                  <a:pt x="2158399" y="3326644"/>
                </a:cubicBezTo>
                <a:cubicBezTo>
                  <a:pt x="2395908" y="3294977"/>
                  <a:pt x="2050619" y="3323457"/>
                  <a:pt x="2300289" y="3305624"/>
                </a:cubicBezTo>
                <a:cubicBezTo>
                  <a:pt x="2310799" y="3302120"/>
                  <a:pt x="2321408" y="3298899"/>
                  <a:pt x="2331820" y="3295113"/>
                </a:cubicBezTo>
                <a:cubicBezTo>
                  <a:pt x="2340685" y="3291889"/>
                  <a:pt x="2349147" y="3287586"/>
                  <a:pt x="2358096" y="3284603"/>
                </a:cubicBezTo>
                <a:cubicBezTo>
                  <a:pt x="2364948" y="3282319"/>
                  <a:pt x="2372265" y="3281632"/>
                  <a:pt x="2379117" y="3279348"/>
                </a:cubicBezTo>
                <a:cubicBezTo>
                  <a:pt x="2388066" y="3276365"/>
                  <a:pt x="2396528" y="3272061"/>
                  <a:pt x="2405393" y="3268837"/>
                </a:cubicBezTo>
                <a:cubicBezTo>
                  <a:pt x="2445780" y="3254151"/>
                  <a:pt x="2444204" y="3259717"/>
                  <a:pt x="2489475" y="3232051"/>
                </a:cubicBezTo>
                <a:cubicBezTo>
                  <a:pt x="2513559" y="3217333"/>
                  <a:pt x="2542876" y="3194435"/>
                  <a:pt x="2557793" y="3168989"/>
                </a:cubicBezTo>
                <a:cubicBezTo>
                  <a:pt x="2580775" y="3129785"/>
                  <a:pt x="2599977" y="3088484"/>
                  <a:pt x="2620855" y="3048120"/>
                </a:cubicBezTo>
                <a:cubicBezTo>
                  <a:pt x="2648914" y="2993873"/>
                  <a:pt x="2631687" y="3015492"/>
                  <a:pt x="2694427" y="2948272"/>
                </a:cubicBezTo>
                <a:cubicBezTo>
                  <a:pt x="2698737" y="2943655"/>
                  <a:pt x="2704421" y="2940327"/>
                  <a:pt x="2710193" y="2937762"/>
                </a:cubicBezTo>
                <a:cubicBezTo>
                  <a:pt x="2720317" y="2933262"/>
                  <a:pt x="2731214" y="2930755"/>
                  <a:pt x="2741724" y="2927251"/>
                </a:cubicBezTo>
                <a:cubicBezTo>
                  <a:pt x="2771666" y="2903963"/>
                  <a:pt x="2801850" y="2883625"/>
                  <a:pt x="2825806" y="2853679"/>
                </a:cubicBezTo>
                <a:cubicBezTo>
                  <a:pt x="2836130" y="2840774"/>
                  <a:pt x="2843323" y="2825651"/>
                  <a:pt x="2852082" y="2811637"/>
                </a:cubicBezTo>
                <a:cubicBezTo>
                  <a:pt x="2855586" y="2797623"/>
                  <a:pt x="2860218" y="2783844"/>
                  <a:pt x="2862593" y="2769596"/>
                </a:cubicBezTo>
                <a:cubicBezTo>
                  <a:pt x="2868191" y="2736010"/>
                  <a:pt x="2871893" y="2644234"/>
                  <a:pt x="2873103" y="2622451"/>
                </a:cubicBezTo>
                <a:cubicBezTo>
                  <a:pt x="2866096" y="2529610"/>
                  <a:pt x="2859448" y="2436741"/>
                  <a:pt x="2852082" y="2343927"/>
                </a:cubicBezTo>
                <a:cubicBezTo>
                  <a:pt x="2850689" y="2326377"/>
                  <a:pt x="2849464" y="2308781"/>
                  <a:pt x="2846827" y="2291375"/>
                </a:cubicBezTo>
                <a:cubicBezTo>
                  <a:pt x="2840701" y="2250942"/>
                  <a:pt x="2825806" y="2170506"/>
                  <a:pt x="2825806" y="2170506"/>
                </a:cubicBezTo>
                <a:cubicBezTo>
                  <a:pt x="2829310" y="2077665"/>
                  <a:pt x="2830610" y="1984714"/>
                  <a:pt x="2836317" y="1891982"/>
                </a:cubicBezTo>
                <a:cubicBezTo>
                  <a:pt x="2837626" y="1870712"/>
                  <a:pt x="2842840" y="1849854"/>
                  <a:pt x="2846827" y="1828920"/>
                </a:cubicBezTo>
                <a:cubicBezTo>
                  <a:pt x="2855577" y="1782979"/>
                  <a:pt x="2870231" y="1738341"/>
                  <a:pt x="2878358" y="1692286"/>
                </a:cubicBezTo>
                <a:cubicBezTo>
                  <a:pt x="2880812" y="1678378"/>
                  <a:pt x="2881861" y="1664258"/>
                  <a:pt x="2883613" y="1650244"/>
                </a:cubicBezTo>
                <a:cubicBezTo>
                  <a:pt x="2887951" y="1567817"/>
                  <a:pt x="2891032" y="1484864"/>
                  <a:pt x="2904634" y="1403251"/>
                </a:cubicBezTo>
                <a:cubicBezTo>
                  <a:pt x="2907009" y="1389003"/>
                  <a:pt x="2912560" y="1375422"/>
                  <a:pt x="2915144" y="1361210"/>
                </a:cubicBezTo>
                <a:cubicBezTo>
                  <a:pt x="2919576" y="1336836"/>
                  <a:pt x="2922151" y="1312161"/>
                  <a:pt x="2925655" y="1287637"/>
                </a:cubicBezTo>
                <a:cubicBezTo>
                  <a:pt x="2922151" y="1242092"/>
                  <a:pt x="2920331" y="1196387"/>
                  <a:pt x="2915144" y="1151003"/>
                </a:cubicBezTo>
                <a:cubicBezTo>
                  <a:pt x="2913310" y="1134957"/>
                  <a:pt x="2912156" y="1117998"/>
                  <a:pt x="2904634" y="1103706"/>
                </a:cubicBezTo>
                <a:cubicBezTo>
                  <a:pt x="2894186" y="1083855"/>
                  <a:pt x="2874135" y="1070391"/>
                  <a:pt x="2862593" y="1051155"/>
                </a:cubicBezTo>
                <a:cubicBezTo>
                  <a:pt x="2848353" y="1027422"/>
                  <a:pt x="2842684" y="1019497"/>
                  <a:pt x="2831062" y="993348"/>
                </a:cubicBezTo>
                <a:cubicBezTo>
                  <a:pt x="2828812" y="988286"/>
                  <a:pt x="2827558" y="982837"/>
                  <a:pt x="2825806" y="977582"/>
                </a:cubicBezTo>
                <a:cubicBezTo>
                  <a:pt x="2821303" y="792957"/>
                  <a:pt x="2828326" y="808088"/>
                  <a:pt x="2810041" y="672782"/>
                </a:cubicBezTo>
                <a:cubicBezTo>
                  <a:pt x="2805297" y="637675"/>
                  <a:pt x="2808230" y="600241"/>
                  <a:pt x="2794275" y="567679"/>
                </a:cubicBezTo>
                <a:lnTo>
                  <a:pt x="2762744" y="494106"/>
                </a:lnTo>
                <a:cubicBezTo>
                  <a:pt x="2757915" y="469963"/>
                  <a:pt x="2757890" y="457854"/>
                  <a:pt x="2741724" y="436299"/>
                </a:cubicBezTo>
                <a:cubicBezTo>
                  <a:pt x="2732806" y="424408"/>
                  <a:pt x="2720703" y="415278"/>
                  <a:pt x="2710193" y="404768"/>
                </a:cubicBezTo>
                <a:cubicBezTo>
                  <a:pt x="2703186" y="397761"/>
                  <a:pt x="2695118" y="391675"/>
                  <a:pt x="2689172" y="383748"/>
                </a:cubicBezTo>
                <a:cubicBezTo>
                  <a:pt x="2669617" y="357674"/>
                  <a:pt x="2678265" y="370015"/>
                  <a:pt x="2662896" y="346962"/>
                </a:cubicBezTo>
                <a:cubicBezTo>
                  <a:pt x="2653366" y="289782"/>
                  <a:pt x="2664010" y="339794"/>
                  <a:pt x="2647130" y="289155"/>
                </a:cubicBezTo>
                <a:cubicBezTo>
                  <a:pt x="2636794" y="258147"/>
                  <a:pt x="2645878" y="253115"/>
                  <a:pt x="2620855" y="215582"/>
                </a:cubicBezTo>
                <a:cubicBezTo>
                  <a:pt x="2613848" y="205072"/>
                  <a:pt x="2609538" y="192138"/>
                  <a:pt x="2599834" y="184051"/>
                </a:cubicBezTo>
                <a:cubicBezTo>
                  <a:pt x="2528202" y="124358"/>
                  <a:pt x="2524278" y="118762"/>
                  <a:pt x="2463199" y="99968"/>
                </a:cubicBezTo>
                <a:cubicBezTo>
                  <a:pt x="2451010" y="96218"/>
                  <a:pt x="2438947" y="91808"/>
                  <a:pt x="2426413" y="89458"/>
                </a:cubicBezTo>
                <a:cubicBezTo>
                  <a:pt x="2410822" y="86535"/>
                  <a:pt x="2394882" y="85955"/>
                  <a:pt x="2379117" y="84203"/>
                </a:cubicBezTo>
                <a:cubicBezTo>
                  <a:pt x="2200920" y="107445"/>
                  <a:pt x="2315892" y="86871"/>
                  <a:pt x="2200441" y="115734"/>
                </a:cubicBezTo>
                <a:cubicBezTo>
                  <a:pt x="2184773" y="119651"/>
                  <a:pt x="2168559" y="121427"/>
                  <a:pt x="2153144" y="126244"/>
                </a:cubicBezTo>
                <a:cubicBezTo>
                  <a:pt x="2035985" y="162856"/>
                  <a:pt x="2174513" y="122585"/>
                  <a:pt x="2095337" y="157775"/>
                </a:cubicBezTo>
                <a:cubicBezTo>
                  <a:pt x="2087175" y="161403"/>
                  <a:pt x="2077781" y="161093"/>
                  <a:pt x="2069062" y="163031"/>
                </a:cubicBezTo>
                <a:cubicBezTo>
                  <a:pt x="2062011" y="164598"/>
                  <a:pt x="2055048" y="166534"/>
                  <a:pt x="2048041" y="168286"/>
                </a:cubicBezTo>
                <a:cubicBezTo>
                  <a:pt x="2025059" y="165003"/>
                  <a:pt x="1995953" y="162547"/>
                  <a:pt x="1974468" y="152520"/>
                </a:cubicBezTo>
                <a:cubicBezTo>
                  <a:pt x="1921241" y="127680"/>
                  <a:pt x="1919668" y="104100"/>
                  <a:pt x="1858855" y="73693"/>
                </a:cubicBezTo>
                <a:cubicBezTo>
                  <a:pt x="1746290" y="17409"/>
                  <a:pt x="1874337" y="79576"/>
                  <a:pt x="1811558" y="52672"/>
                </a:cubicBezTo>
                <a:cubicBezTo>
                  <a:pt x="1795305" y="45707"/>
                  <a:pt x="1781909" y="35724"/>
                  <a:pt x="1764262" y="31651"/>
                </a:cubicBezTo>
                <a:cubicBezTo>
                  <a:pt x="1750501" y="28475"/>
                  <a:pt x="1736234" y="28148"/>
                  <a:pt x="1722220" y="26396"/>
                </a:cubicBezTo>
                <a:cubicBezTo>
                  <a:pt x="1700559" y="20207"/>
                  <a:pt x="1637692" y="-1823"/>
                  <a:pt x="1606606" y="120"/>
                </a:cubicBezTo>
                <a:cubicBezTo>
                  <a:pt x="1564320" y="2763"/>
                  <a:pt x="1522523" y="10631"/>
                  <a:pt x="1480482" y="15886"/>
                </a:cubicBezTo>
                <a:cubicBezTo>
                  <a:pt x="1455958" y="31651"/>
                  <a:pt x="1430233" y="45689"/>
                  <a:pt x="1406910" y="63182"/>
                </a:cubicBezTo>
                <a:cubicBezTo>
                  <a:pt x="1399903" y="68437"/>
                  <a:pt x="1393723" y="75031"/>
                  <a:pt x="1385889" y="78948"/>
                </a:cubicBezTo>
                <a:cubicBezTo>
                  <a:pt x="1375980" y="83903"/>
                  <a:pt x="1354358" y="89458"/>
                  <a:pt x="1354358" y="89458"/>
                </a:cubicBezTo>
                <a:cubicBezTo>
                  <a:pt x="1329834" y="87706"/>
                  <a:pt x="1305222" y="86918"/>
                  <a:pt x="1280786" y="84203"/>
                </a:cubicBezTo>
                <a:cubicBezTo>
                  <a:pt x="1266767" y="82645"/>
                  <a:pt x="1213410" y="63451"/>
                  <a:pt x="1212468" y="63182"/>
                </a:cubicBezTo>
                <a:cubicBezTo>
                  <a:pt x="1162103" y="48792"/>
                  <a:pt x="1188336" y="54254"/>
                  <a:pt x="1133641" y="47417"/>
                </a:cubicBezTo>
                <a:cubicBezTo>
                  <a:pt x="1102110" y="49169"/>
                  <a:pt x="1069907" y="45964"/>
                  <a:pt x="1039048" y="52672"/>
                </a:cubicBezTo>
                <a:cubicBezTo>
                  <a:pt x="1028087" y="55055"/>
                  <a:pt x="1021745" y="66963"/>
                  <a:pt x="1012772" y="73693"/>
                </a:cubicBezTo>
                <a:cubicBezTo>
                  <a:pt x="1007719" y="77483"/>
                  <a:pt x="1002655" y="81378"/>
                  <a:pt x="997006" y="84203"/>
                </a:cubicBezTo>
                <a:cubicBezTo>
                  <a:pt x="992052" y="86680"/>
                  <a:pt x="986428" y="87513"/>
                  <a:pt x="981241" y="89458"/>
                </a:cubicBezTo>
                <a:cubicBezTo>
                  <a:pt x="972408" y="92770"/>
                  <a:pt x="963798" y="96656"/>
                  <a:pt x="954965" y="99968"/>
                </a:cubicBezTo>
                <a:cubicBezTo>
                  <a:pt x="949778" y="101913"/>
                  <a:pt x="944154" y="102747"/>
                  <a:pt x="939199" y="105224"/>
                </a:cubicBezTo>
                <a:cubicBezTo>
                  <a:pt x="933550" y="108049"/>
                  <a:pt x="929083" y="112910"/>
                  <a:pt x="923434" y="115734"/>
                </a:cubicBezTo>
                <a:cubicBezTo>
                  <a:pt x="914610" y="120146"/>
                  <a:pt x="888245" y="125816"/>
                  <a:pt x="881393" y="126244"/>
                </a:cubicBezTo>
                <a:cubicBezTo>
                  <a:pt x="862162" y="127446"/>
                  <a:pt x="860372" y="112231"/>
                  <a:pt x="834096" y="110479"/>
                </a:cubicBezTo>
                <a:close/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6192181" y="981072"/>
            <a:ext cx="1368152" cy="442674"/>
          </a:xfrm>
          <a:prstGeom prst="wedgeRoundRectCallout">
            <a:avLst>
              <a:gd name="adj1" fmla="val 38162"/>
              <a:gd name="adj2" fmla="val 74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ko-KR" altLang="en-US" sz="1000" smtClean="0"/>
              <a:t>오라클이 추구하는 방향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language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</a:t>
            </a:r>
            <a:r>
              <a:rPr lang="en-US" altLang="ko-KR" dirty="0" smtClean="0"/>
              <a:t>import.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유틸리티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java.io</a:t>
            </a:r>
          </a:p>
          <a:p>
            <a:pPr lvl="1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java.awt</a:t>
            </a:r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클래스와 인터페이스 제공</a:t>
            </a:r>
            <a:endParaRPr lang="en-US" altLang="ko-KR" dirty="0" smtClean="0"/>
          </a:p>
          <a:p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상세 정보</a:t>
            </a:r>
            <a:endParaRPr lang="en-US" altLang="ko-KR" dirty="0" smtClean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</a:t>
            </a:r>
            <a:r>
              <a:rPr lang="en-US" altLang="ko-KR" dirty="0" smtClean="0">
                <a:hlinkClick r:id="rId2"/>
              </a:rPr>
              <a:t>://docs.oracle.com/javase/10/docs/api/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클릭해야 </a:t>
            </a:r>
            <a:r>
              <a:rPr lang="en-US" altLang="ko-KR" sz="1000" dirty="0" smtClean="0">
                <a:solidFill>
                  <a:schemeClr val="tx1"/>
                </a:solidFill>
              </a:rPr>
              <a:t>3 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프레임으로 출력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 smtClean="0"/>
              <a:t>모든 객체가 공통으로 가지는 객체의 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보유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smtClean="0"/>
              <a:t>	private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x, y;</a:t>
            </a:r>
          </a:p>
          <a:p>
            <a:pPr defTabSz="180000"/>
            <a:r>
              <a:rPr lang="fr-FR" altLang="ko-KR" sz="1600" dirty="0" smtClean="0"/>
              <a:t>	public </a:t>
            </a:r>
            <a:r>
              <a:rPr lang="fr-FR" altLang="ko-KR" sz="1600" dirty="0"/>
              <a:t>Point(int x, int y)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this.x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x;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y;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Point </a:t>
            </a:r>
            <a:r>
              <a:rPr lang="en-US" altLang="ko-KR" sz="1600" b="1" dirty="0"/>
              <a:t>p = new Point(2,3);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print(p</a:t>
            </a:r>
            <a:r>
              <a:rPr lang="en-US" altLang="ko-KR" sz="1600" b="1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디렉터리로 각 개발자의 코드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en-US" altLang="ko-KR" sz="1400" dirty="0" smtClean="0"/>
              <a:t>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Project/</a:t>
            </a:r>
            <a:r>
              <a:rPr lang="en-US" altLang="ko-KR" sz="1400" dirty="0" err="1" smtClean="0"/>
              <a:t>FileIO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Tools.class</a:t>
            </a:r>
            <a:endParaRPr lang="en-US" altLang="ko-KR" sz="1400" dirty="0" smtClean="0"/>
          </a:p>
          <a:p>
            <a:r>
              <a:rPr lang="en-US" altLang="ko-KR" sz="1400" dirty="0" smtClean="0"/>
              <a:t>Project/UI/</a:t>
            </a:r>
            <a:r>
              <a:rPr lang="en-US" altLang="ko-KR" sz="1400" dirty="0" err="1" smtClean="0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String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객체를 문자열로 반환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구현된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이 반환하는 문자열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err="1" smtClean="0"/>
              <a:t>로자동변환</a:t>
            </a:r>
            <a:endParaRPr lang="en-US" altLang="ko-KR" sz="20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개발자는 자신만의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작성 필요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오버라이딩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 smtClean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 smtClean="0"/>
                <a:t>String s = p + "</a:t>
              </a:r>
              <a:r>
                <a:rPr lang="ko-KR" altLang="en-US" sz="1600" dirty="0" smtClean="0"/>
                <a:t>점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 smtClean="0"/>
            </a:p>
            <a:p>
              <a:pPr marL="0" lvl="1"/>
              <a:r>
                <a:rPr lang="en-US" altLang="ko-KR" sz="1600" dirty="0" err="1" smtClean="0"/>
                <a:t>System.out.println</a:t>
              </a:r>
              <a:r>
                <a:rPr lang="en-US" altLang="ko-KR" sz="1600" dirty="0" smtClean="0"/>
                <a:t>(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 smtClean="0"/>
                <a:t>String s = 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 smtClean="0"/>
                <a:t>()</a:t>
              </a:r>
              <a:r>
                <a:rPr lang="en-US" altLang="ko-KR" sz="1600" dirty="0" smtClean="0"/>
                <a:t>+ </a:t>
              </a:r>
              <a:r>
                <a:rPr lang="en-US" altLang="ko-KR" sz="1600" dirty="0"/>
                <a:t>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  <a:endParaRPr lang="en-US" altLang="ko-KR" sz="1600" dirty="0" smtClean="0"/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변환</a:t>
              </a:r>
              <a:endParaRPr lang="ko-KR" altLang="en-US" sz="1600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 smtClean="0"/>
              <a:t>점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Point </a:t>
            </a:r>
            <a:r>
              <a:rPr lang="ko-KR" altLang="en-US" dirty="0" smtClean="0"/>
              <a:t>클래스에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Point </a:t>
            </a:r>
            <a:r>
              <a:rPr lang="en-US" altLang="ko-KR" sz="1400" b="1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비교와 </a:t>
            </a:r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개의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  <a:endParaRPr lang="en-US" altLang="ko-KR" sz="2000" dirty="0" smtClean="0"/>
          </a:p>
          <a:p>
            <a:pPr lvl="1"/>
            <a:r>
              <a:rPr lang="ko-KR" altLang="en-US" sz="1700" dirty="0" smtClean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42844" y="2276872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a;</a:t>
              </a:r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if(a == c) </a:t>
              </a:r>
              <a:r>
                <a:rPr lang="en-US" altLang="ko-KR" sz="1200" dirty="0" smtClean="0"/>
                <a:t>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6" y="4275033"/>
              <a:ext cx="2844980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b="1" dirty="0" smtClean="0"/>
                <a:t>public </a:t>
              </a:r>
              <a:r>
                <a:rPr lang="en-US" altLang="ko-KR" sz="1200" b="1" dirty="0" err="1" smtClean="0"/>
                <a:t>boolean</a:t>
              </a:r>
              <a:r>
                <a:rPr lang="en-US" altLang="ko-KR" sz="1200" b="1" dirty="0" smtClean="0"/>
                <a:t> equals(Object p) {</a:t>
              </a:r>
            </a:p>
            <a:p>
              <a:pPr defTabSz="180000"/>
              <a:r>
                <a:rPr lang="en-US" altLang="ko-KR" sz="1200" dirty="0" smtClean="0"/>
                <a:t>		Point </a:t>
              </a:r>
              <a:r>
                <a:rPr lang="en-US" altLang="ko-KR" sz="1200" dirty="0"/>
                <a:t>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	if(x == </a:t>
              </a:r>
              <a:r>
                <a:rPr lang="en-US" altLang="ko-KR" sz="1200" dirty="0" err="1" smtClean="0"/>
                <a:t>p.x</a:t>
              </a:r>
              <a:r>
                <a:rPr lang="en-US" altLang="ko-KR" sz="1200" dirty="0" smtClean="0"/>
                <a:t> &amp;&amp; y == </a:t>
              </a:r>
              <a:r>
                <a:rPr lang="en-US" altLang="ko-KR" sz="1200" dirty="0" err="1" smtClean="0"/>
                <a:t>p.y</a:t>
              </a:r>
              <a:r>
                <a:rPr lang="en-US" altLang="ko-KR" sz="1200" dirty="0" smtClean="0"/>
                <a:t>)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		return true;</a:t>
              </a:r>
            </a:p>
            <a:p>
              <a:pPr defTabSz="180000"/>
              <a:r>
                <a:rPr lang="en-US" altLang="ko-KR" sz="1200" dirty="0" smtClean="0"/>
                <a:t>		else return false;</a:t>
              </a:r>
            </a:p>
            <a:p>
              <a:pPr defTabSz="180000"/>
              <a:r>
                <a:rPr lang="en-US" altLang="ko-KR" sz="1200" b="1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 new Point(3,4);</a:t>
              </a:r>
            </a:p>
            <a:p>
              <a:pPr defTabSz="180000"/>
              <a:endParaRPr lang="en-US" altLang="ko-KR" sz="1200" dirty="0" smtClean="0"/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(b))</a:t>
              </a:r>
              <a:r>
                <a:rPr lang="en-US" altLang="ko-KR" sz="1200" dirty="0" smtClean="0"/>
                <a:t> 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(c))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if(x </a:t>
            </a:r>
            <a:r>
              <a:rPr lang="en-US" altLang="ko-KR" sz="1400" dirty="0"/>
              <a:t>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return false;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if(a </a:t>
            </a:r>
            <a:r>
              <a:rPr lang="en-US" altLang="ko-KR" sz="1400" dirty="0"/>
              <a:t>== b)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</a:t>
            </a:r>
            <a:r>
              <a:rPr lang="en-US" altLang="ko-KR" sz="1400" b="1" dirty="0"/>
              <a:t>Object </a:t>
            </a:r>
            <a:r>
              <a:rPr lang="en-US" altLang="ko-KR" sz="1400" b="1" dirty="0" err="1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r>
              <a:rPr lang="ko-KR" altLang="en-US" dirty="0"/>
              <a:t>의</a:t>
            </a:r>
            <a:r>
              <a:rPr lang="ko-KR" altLang="en-US" dirty="0" smtClean="0"/>
              <a:t> 기본 타입을 클래스화</a:t>
            </a:r>
            <a:r>
              <a:rPr lang="ko-KR" altLang="en-US" dirty="0"/>
              <a:t>한</a:t>
            </a:r>
            <a:r>
              <a:rPr lang="en-US" altLang="ko-KR" dirty="0" smtClean="0"/>
              <a:t> 8</a:t>
            </a:r>
            <a:r>
              <a:rPr lang="ko-KR" altLang="en-US" dirty="0" smtClean="0"/>
              <a:t>개 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이름이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인 클래스는 존재하지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타입의 값을 객체로 다룰 수 있게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Wrapper </a:t>
            </a:r>
            <a:r>
              <a:rPr lang="ko-KR" altLang="en-US" dirty="0" smtClean="0"/>
              <a:t>객체들은 거의 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f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f 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 smtClean="0"/>
              <a:t>		char </a:t>
            </a:r>
            <a:r>
              <a:rPr lang="sv-SE" altLang="ko-KR" sz="1400" dirty="0"/>
              <a:t>c1='4', c2='F';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Character.isDigit</a:t>
            </a:r>
            <a:r>
              <a:rPr lang="en-US" altLang="ko-KR" sz="1400" b="1" dirty="0" smtClean="0"/>
              <a:t>(c1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(c1 </a:t>
            </a:r>
            <a:r>
              <a:rPr lang="en-US" altLang="ko-KR" sz="1400" dirty="0"/>
              <a:t>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Character.isAlphabetic</a:t>
            </a:r>
            <a:r>
              <a:rPr lang="en-US" altLang="ko-KR" sz="1400" b="1" dirty="0" smtClean="0"/>
              <a:t>(c2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(c2 </a:t>
            </a:r>
            <a:r>
              <a:rPr lang="en-US" altLang="ko-KR" sz="1400" dirty="0"/>
              <a:t>+ "</a:t>
            </a:r>
            <a:r>
              <a:rPr lang="ko-KR" altLang="en-US" sz="1400" dirty="0"/>
              <a:t>는 영문자</a:t>
            </a:r>
            <a:r>
              <a:rPr lang="en-US" altLang="ko-KR" sz="1400" dirty="0" smtClean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Integer.toHexString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Integer.toBinaryString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Integer.bitCount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Boolean.toString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모듈</a:t>
            </a:r>
            <a:r>
              <a:rPr lang="en-US" altLang="ko-KR" dirty="0" smtClean="0"/>
              <a:t>(module)</a:t>
            </a:r>
            <a:r>
              <a:rPr lang="ko-KR" altLang="en-US" dirty="0" smtClean="0"/>
              <a:t>과 패키지</a:t>
            </a:r>
            <a:r>
              <a:rPr lang="en-US" altLang="ko-KR" dirty="0" smtClean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관련된 클래스와 인터페이스의 컴파일 된 클래스 파일들을 하나의 디렉터리에 묶어 놓은 것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모듈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 역시 여러 개의 모듈로 분할하여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패키지로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패키지를 모듈로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분할하여 응용프로그램의 실행에 적합한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환경을 구축할 수 있도록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</a:t>
            </a:r>
            <a:r>
              <a:rPr lang="en-US" altLang="ko-KR" dirty="0"/>
              <a:t> </a:t>
            </a:r>
            <a:r>
              <a:rPr lang="ko-KR" altLang="en-US" dirty="0" smtClean="0"/>
              <a:t>등의 자원이 </a:t>
            </a:r>
            <a:r>
              <a:rPr lang="ko-KR" altLang="en-US" dirty="0"/>
              <a:t>열악한 작은 소형 </a:t>
            </a:r>
            <a:r>
              <a:rPr lang="ko-KR" altLang="en-US" dirty="0" smtClean="0"/>
              <a:t>기기에 꼭 필요한 모듈로 구성된 작은 크기의 실행 이미지를 만들기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</a:t>
            </a:r>
            <a:r>
              <a:rPr lang="ko-KR" altLang="en-US" dirty="0" smtClean="0"/>
              <a:t>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r>
              <a:rPr lang="ko-KR" altLang="en-US" dirty="0" err="1" smtClean="0"/>
              <a:t>패키지명과</a:t>
            </a:r>
            <a:r>
              <a:rPr lang="ko-KR" altLang="en-US" dirty="0" smtClean="0"/>
              <a:t> 클래스의 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 smtClean="0"/>
              <a:t>Project.UI.Tools.class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박싱</a:t>
            </a:r>
            <a:r>
              <a:rPr lang="en-US" altLang="ko-KR" sz="2000" dirty="0" smtClean="0"/>
              <a:t>(boxing)</a:t>
            </a:r>
          </a:p>
          <a:p>
            <a:pPr lvl="1"/>
            <a:r>
              <a:rPr lang="ko-KR" altLang="en-US" sz="1800" dirty="0" smtClean="0"/>
              <a:t>기본 타입의 값을 </a:t>
            </a:r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객체로 변환</a:t>
            </a:r>
            <a:endParaRPr lang="en-US" altLang="ko-KR" sz="1800" dirty="0" smtClean="0"/>
          </a:p>
          <a:p>
            <a:r>
              <a:rPr lang="ko-KR" altLang="en-US" sz="2000" dirty="0" err="1" smtClean="0"/>
              <a:t>언박싱</a:t>
            </a:r>
            <a:r>
              <a:rPr lang="en-US" altLang="ko-KR" sz="2000" dirty="0" smtClean="0"/>
              <a:t>(unboxing)</a:t>
            </a:r>
          </a:p>
          <a:p>
            <a:pPr lvl="1"/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객체에 들어 있는 기본 타입의 값을 빼내는 것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자동 </a:t>
            </a:r>
            <a:r>
              <a:rPr lang="ko-KR" altLang="en-US" sz="2000" dirty="0" err="1" smtClean="0"/>
              <a:t>박싱과</a:t>
            </a:r>
            <a:r>
              <a:rPr lang="ko-KR" altLang="en-US" sz="2000" dirty="0" smtClean="0"/>
              <a:t> 자동 </a:t>
            </a:r>
            <a:r>
              <a:rPr lang="ko-KR" altLang="en-US" sz="2000" dirty="0" err="1" smtClean="0"/>
              <a:t>언박싱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JDK1.5</a:t>
            </a:r>
            <a:r>
              <a:rPr lang="ko-KR" altLang="en-US" sz="2000" dirty="0" smtClean="0"/>
              <a:t>부터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Integer ten = 10;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박싱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Integer ten = </a:t>
            </a:r>
            <a:r>
              <a:rPr lang="en-US" altLang="ko-KR" sz="1600" dirty="0" err="1" smtClean="0"/>
              <a:t>Integer.valueOf</a:t>
            </a:r>
            <a:r>
              <a:rPr lang="en-US" altLang="ko-KR" sz="1600" dirty="0" smtClean="0"/>
              <a:t>(10</a:t>
            </a:r>
            <a:r>
              <a:rPr lang="en-US" altLang="ko-KR" sz="1600" dirty="0"/>
              <a:t>);</a:t>
            </a:r>
            <a:r>
              <a:rPr lang="ko-KR" altLang="en-US" sz="1600" dirty="0" smtClean="0"/>
              <a:t>로 자동 처리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 = ten;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언박싱</a:t>
            </a:r>
            <a:r>
              <a:rPr lang="en-US" altLang="ko-KR" sz="1600" dirty="0" smtClean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 smtClean="0"/>
              <a:t>();</a:t>
            </a:r>
            <a:r>
              <a:rPr lang="ko-KR" altLang="en-US" sz="1600" dirty="0" smtClean="0"/>
              <a:t>로 자동 처리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10;</a:t>
            </a:r>
          </a:p>
          <a:p>
            <a:r>
              <a:rPr lang="pt-BR" altLang="ko-KR" sz="1400" dirty="0" smtClean="0"/>
              <a:t>		</a:t>
            </a:r>
            <a:r>
              <a:rPr lang="pt-BR" altLang="ko-KR" sz="1400" b="1" dirty="0" smtClean="0"/>
              <a:t>Integer </a:t>
            </a:r>
            <a:r>
              <a:rPr lang="pt-BR" altLang="ko-KR" sz="1400" b="1" dirty="0"/>
              <a:t>intObject = n;</a:t>
            </a:r>
            <a:r>
              <a:rPr lang="pt-BR" altLang="ko-KR" sz="1400" dirty="0"/>
              <a:t> </a:t>
            </a:r>
            <a:r>
              <a:rPr lang="pt-BR" altLang="ko-KR" sz="1400" dirty="0" smtClean="0"/>
              <a:t>	// </a:t>
            </a:r>
            <a:r>
              <a:rPr lang="pt-BR" altLang="ko-KR" sz="1400" dirty="0"/>
              <a:t>auto 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특징과 객체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java.lang.String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객체 생성</a:t>
            </a:r>
          </a:p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// String </a:t>
            </a:r>
            <a:r>
              <a:rPr lang="ko-KR" altLang="en-US" sz="1400" dirty="0" smtClean="0"/>
              <a:t>클래스의 </a:t>
            </a: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이용하여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생성</a:t>
            </a:r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생성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리터럴로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, String s = "Hello"; </a:t>
            </a:r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이 리터럴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응용프로그램 내에서 공유됨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객체로 생성</a:t>
            </a:r>
            <a:r>
              <a:rPr lang="en-US" altLang="ko-KR" dirty="0" smtClean="0"/>
              <a:t>, String t = new String("Hello");</a:t>
            </a:r>
          </a:p>
          <a:p>
            <a:pPr lvl="2"/>
            <a:r>
              <a:rPr lang="ko-KR" altLang="en-US" dirty="0" err="1" smtClean="0"/>
              <a:t>힙</a:t>
            </a:r>
            <a:r>
              <a:rPr lang="ko-KR" altLang="en-US" dirty="0" smtClean="0"/>
              <a:t> 메모리에</a:t>
            </a:r>
            <a:r>
              <a:rPr lang="en-US" altLang="ko-KR" dirty="0" smtClean="0"/>
              <a:t> String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객체의 주요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객체는 수정 불가능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 비교 시 반드시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equals()</a:t>
            </a:r>
            <a:r>
              <a:rPr lang="ko-KR" altLang="en-US" dirty="0" smtClean="0"/>
              <a:t>는 내용을 비교하기 때문</a:t>
            </a:r>
            <a:endParaRPr lang="en-US" altLang="ko-KR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문자열이 같으면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문자열이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보다 사전에 먼저 나오면 음수 리턴</a:t>
            </a:r>
            <a:endParaRPr lang="en-US" altLang="ko-KR" dirty="0" smtClean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</a:t>
            </a:r>
            <a:r>
              <a:rPr lang="ko-KR" altLang="en-US" dirty="0" smtClean="0"/>
              <a:t>나중에 </a:t>
            </a:r>
            <a:r>
              <a:rPr lang="ko-KR" altLang="en-US" dirty="0"/>
              <a:t>나오면 </a:t>
            </a:r>
            <a:r>
              <a:rPr lang="ko-KR" altLang="en-US" dirty="0" smtClean="0"/>
              <a:t>양수 </a:t>
            </a:r>
            <a:r>
              <a:rPr lang="ko-KR" altLang="en-US" dirty="0"/>
              <a:t>리턴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==</a:t>
            </a:r>
            <a:r>
              <a:rPr lang="ko-KR" altLang="en-US" dirty="0" smtClean="0"/>
              <a:t>는 문자열 비교에는 사용하면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"Java"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 smtClean="0">
                <a:solidFill>
                  <a:schemeClr val="tx1"/>
                </a:solidFill>
              </a:rPr>
              <a:t>"C++"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연산자로 문자열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피연산자에</a:t>
            </a:r>
            <a:r>
              <a:rPr lang="ko-KR" altLang="en-US" dirty="0" smtClean="0"/>
              <a:t> 문자열이나 객체가 포함되어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객체는 객체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호출하여 문자열로 변환하여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 값은 문자열로 변환하여 연결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이용한 문자열 연결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객체에 연결되지 않고 새로운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객체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슬라이드에서 설명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 smtClean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abcd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 </a:t>
            </a:r>
            <a:r>
              <a:rPr lang="de-DE" altLang="ko-KR" sz="1400" dirty="0"/>
              <a:t>+ 1 + true + 3.13e-2 + 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E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+ 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fgh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 );</a:t>
            </a:r>
          </a:p>
          <a:p>
            <a:pPr marL="0" lvl="2" defTabSz="180000"/>
            <a:r>
              <a:rPr lang="de-DE" altLang="ko-KR" sz="1400" dirty="0" smtClean="0"/>
              <a:t>// </a:t>
            </a:r>
            <a:r>
              <a:rPr lang="en-US" altLang="ko-KR" sz="1400" dirty="0" smtClean="0"/>
              <a:t>abcd1true0.0313Efgh </a:t>
            </a:r>
            <a:r>
              <a:rPr lang="ko-KR" altLang="en-US" sz="1400" dirty="0" smtClean="0"/>
              <a:t> 출력</a:t>
            </a:r>
            <a:endParaRPr lang="en-US" altLang="ko-KR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</a:t>
            </a:r>
            <a:r>
              <a:rPr lang="en-US" altLang="ko-KR" sz="1400" dirty="0" smtClean="0"/>
              <a:t>.") </a:t>
            </a:r>
            <a:r>
              <a:rPr lang="ko-KR" altLang="en-US" sz="1400" dirty="0" smtClean="0"/>
              <a:t>는  </a:t>
            </a:r>
            <a:r>
              <a:rPr lang="en-US" altLang="ko-KR" sz="1400" dirty="0"/>
              <a:t>"I Love Java</a:t>
            </a:r>
            <a:r>
              <a:rPr lang="en-US" altLang="ko-KR" sz="1400" dirty="0" smtClean="0"/>
              <a:t>." </a:t>
            </a:r>
            <a:r>
              <a:rPr lang="ko-KR" altLang="en-US" sz="1400" dirty="0" smtClean="0"/>
              <a:t>리턴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새로운 문자열을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String s1 = "</a:t>
              </a:r>
              <a:r>
                <a:rPr lang="en-US" altLang="ko-KR" sz="1600" dirty="0" err="1" smtClean="0"/>
                <a:t>abcd</a:t>
              </a:r>
              <a:r>
                <a:rPr lang="en-US" altLang="ko-KR" sz="1600" dirty="0" smtClean="0"/>
                <a:t>";</a:t>
              </a:r>
            </a:p>
            <a:p>
              <a:r>
                <a:rPr lang="en-US" altLang="ko-KR" sz="1600" dirty="0" smtClean="0"/>
                <a:t>String s2 = "</a:t>
              </a:r>
              <a:r>
                <a:rPr lang="en-US" altLang="ko-KR" sz="1600" dirty="0" err="1" smtClean="0"/>
                <a:t>efgh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</a:t>
              </a:r>
              <a:r>
                <a:rPr lang="en-US" altLang="ko-KR" sz="1050" dirty="0" smtClean="0"/>
                <a:t>)</a:t>
              </a:r>
              <a:r>
                <a:rPr lang="ko-KR" altLang="en-US" sz="1050" dirty="0" smtClean="0"/>
                <a:t>가 </a:t>
              </a:r>
              <a:r>
                <a:rPr lang="ko-KR" altLang="en-US" sz="1050" dirty="0" err="1" smtClean="0"/>
                <a:t>리턴한</a:t>
              </a:r>
              <a:endParaRPr lang="en-US" altLang="ko-KR" sz="1050" dirty="0"/>
            </a:p>
            <a:p>
              <a:r>
                <a:rPr lang="ko-KR" altLang="en-US" sz="1050" dirty="0" smtClean="0"/>
                <a:t>새로운 </a:t>
              </a:r>
              <a:r>
                <a:rPr lang="ko-KR" altLang="en-US" sz="1050" dirty="0" err="1" smtClean="0"/>
                <a:t>스트링</a:t>
              </a:r>
              <a:r>
                <a:rPr lang="ko-KR" altLang="en-US" sz="1050" dirty="0" smtClean="0"/>
                <a:t> 객체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문자열 내의 공백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문자열의 각 문자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공백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trim()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앞 뒤 공백 문자</a:t>
            </a:r>
            <a:r>
              <a:rPr lang="en-US" altLang="ko-KR" dirty="0" smtClean="0"/>
              <a:t>(tab, enter, space)</a:t>
            </a:r>
            <a:r>
              <a:rPr lang="ko-KR" altLang="en-US" dirty="0" smtClean="0"/>
              <a:t> 제거한 문자</a:t>
            </a:r>
            <a:r>
              <a:rPr lang="ko-KR" altLang="en-US" dirty="0"/>
              <a:t>열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문자열의 문자</a:t>
            </a:r>
            <a:endParaRPr lang="en-US" altLang="ko-KR" dirty="0" smtClean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 내의 문자 접근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</a:t>
            </a: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";</a:t>
            </a:r>
            <a:endParaRPr lang="en-US" altLang="ko-KR" sz="1400" dirty="0"/>
          </a:p>
          <a:p>
            <a:r>
              <a:rPr lang="en-US" altLang="ko-KR" sz="1400" dirty="0"/>
              <a:t>String b = " </a:t>
            </a:r>
            <a:r>
              <a:rPr lang="en-US" altLang="ko-KR" sz="1400" dirty="0" smtClean="0"/>
              <a:t>     xyz\t</a:t>
            </a:r>
            <a:r>
              <a:rPr lang="en-US" altLang="ko-KR" sz="1400" dirty="0"/>
              <a:t>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 smtClean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a</a:t>
            </a:r>
            <a:r>
              <a:rPr lang="en-US" altLang="ko-KR" sz="1400" b="1" dirty="0"/>
              <a:t>'</a:t>
            </a:r>
            <a:endParaRPr lang="en-US" altLang="ko-KR" sz="14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//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class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에 포함된 </a:t>
            </a:r>
            <a:r>
              <a:rPr lang="en-US" altLang="ko-KR" sz="1400" dirty="0" smtClean="0"/>
              <a:t>‘s’</a:t>
            </a:r>
            <a:r>
              <a:rPr lang="ko-KR" altLang="en-US" sz="1400" dirty="0" smtClean="0"/>
              <a:t>의 개수를 세는 코</a:t>
            </a:r>
            <a:r>
              <a:rPr lang="ko-KR" altLang="en-US" sz="1400" dirty="0"/>
              <a:t>드</a:t>
            </a:r>
            <a:endParaRPr lang="en-US" altLang="ko-KR" sz="1400" dirty="0" smtClean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count = 0;</a:t>
            </a:r>
          </a:p>
          <a:p>
            <a:pPr defTabSz="180000"/>
            <a:r>
              <a:rPr lang="en-US" altLang="ko-KR" sz="1400" dirty="0" smtClean="0"/>
              <a:t>String a = "class";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{ // 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a.charAt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) == 's')</a:t>
            </a:r>
          </a:p>
          <a:p>
            <a:pPr defTabSz="180000"/>
            <a:r>
              <a:rPr lang="en-US" altLang="ko-KR" sz="1400" b="1" dirty="0" smtClean="0"/>
              <a:t>		count++;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(count); // 2 </a:t>
            </a:r>
            <a:r>
              <a:rPr lang="ko-KR" altLang="en-US" sz="1400" dirty="0" smtClean="0"/>
              <a:t>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502506"/>
            <a:ext cx="6586029" cy="26888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115616" y="5949280"/>
            <a:ext cx="864096" cy="340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7595510" y="4737519"/>
            <a:ext cx="288032" cy="1067745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956376" y="49411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/>
              <a:t>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a = new String(" C#");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b = new String(",C++ ");</a:t>
            </a:r>
          </a:p>
          <a:p>
            <a:r>
              <a:rPr lang="en-US" altLang="ko-KR" sz="1100" dirty="0" smtClean="0"/>
              <a:t>		</a:t>
            </a:r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 </a:t>
            </a:r>
            <a:r>
              <a:rPr lang="en-US" altLang="ko-KR" sz="1100" dirty="0"/>
              <a:t>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String </a:t>
            </a:r>
            <a:r>
              <a:rPr lang="en-US" altLang="ko-KR" sz="1100" dirty="0"/>
              <a:t>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 smtClean="0"/>
              <a:t>		for </a:t>
            </a:r>
            <a:r>
              <a:rPr lang="nn-NO" altLang="ko-KR" sz="1100" dirty="0"/>
              <a:t>(int i=0; i&lt;s.length; i++)</a:t>
            </a:r>
          </a:p>
          <a:p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 smtClean="0"/>
              <a:t>]);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char </a:t>
            </a:r>
            <a:r>
              <a:rPr lang="en-US" altLang="ko-KR" sz="1100" dirty="0"/>
              <a:t>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 smtClean="0"/>
              <a:t>	}</a:t>
            </a:r>
          </a:p>
          <a:p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실행 과정</a:t>
            </a:r>
            <a:endParaRPr lang="ko-KR" altLang="en-US" dirty="0"/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가변 크기의 문자열 저장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Java.lang.StringBuffer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클래스와 달리 문자열 변경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크기는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길이에 따라 가변적</a:t>
            </a:r>
            <a:endParaRPr lang="en-US" altLang="ko-KR" dirty="0" smtClean="0"/>
          </a:p>
          <a:p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sb</a:t>
            </a:r>
            <a:r>
              <a:rPr lang="en-US" altLang="ko-KR" dirty="0" smtClean="0"/>
              <a:t> = new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StringBuffer</a:t>
            </a:r>
            <a:r>
              <a:rPr lang="ko-KR" altLang="en-US" smtClean="0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StringBuffer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insert</a:t>
            </a:r>
            <a:r>
              <a:rPr lang="en-US" altLang="ko-KR" sz="1400" b="1" dirty="0" smtClean="0"/>
              <a:t>(7</a:t>
            </a:r>
            <a:r>
              <a:rPr lang="en-US" altLang="ko-KR" sz="1400" b="1" dirty="0"/>
              <a:t>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replace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delete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setLength</a:t>
            </a:r>
            <a:r>
              <a:rPr lang="en-US" altLang="ko-KR" sz="1400" b="1" dirty="0" smtClean="0"/>
              <a:t>(4</a:t>
            </a:r>
            <a:r>
              <a:rPr lang="en-US" altLang="ko-KR" sz="1400" b="1" dirty="0"/>
              <a:t>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 is my pencil</a:t>
            </a:r>
          </a:p>
          <a:p>
            <a:r>
              <a:rPr lang="en-US" altLang="ko-KR" sz="1400" smtClean="0"/>
              <a:t>This is your pencil</a:t>
            </a:r>
          </a:p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java.util.StringTokenizer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문자열을 여러 문자열 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분리할 때 사용되는 기준 문자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구분 문자</a:t>
            </a:r>
            <a:r>
              <a:rPr lang="en-US" altLang="ko-KR" dirty="0" smtClean="0"/>
              <a:t>(delimiter)</a:t>
            </a:r>
          </a:p>
          <a:p>
            <a:pPr lvl="3"/>
            <a:r>
              <a:rPr lang="ko-KR" altLang="en-US" dirty="0" smtClean="0"/>
              <a:t>다음 예에서 </a:t>
            </a:r>
            <a:r>
              <a:rPr lang="en-US" altLang="ko-KR" dirty="0" smtClean="0"/>
              <a:t>‘&amp;’</a:t>
            </a:r>
            <a:r>
              <a:rPr lang="ko-KR" altLang="en-US" dirty="0" smtClean="0"/>
              <a:t>가 구분 문</a:t>
            </a:r>
            <a:r>
              <a:rPr lang="ko-KR" altLang="en-US" dirty="0"/>
              <a:t>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토큰</a:t>
            </a:r>
            <a:r>
              <a:rPr lang="en-US" altLang="ko-KR" dirty="0" smtClean="0"/>
              <a:t>(token)</a:t>
            </a:r>
          </a:p>
          <a:p>
            <a:pPr lvl="3"/>
            <a:r>
              <a:rPr lang="ko-KR" altLang="en-US" dirty="0" smtClean="0"/>
              <a:t>구분 문자로 분리된 문자</a:t>
            </a:r>
            <a:r>
              <a:rPr lang="ko-KR" altLang="en-US" dirty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split()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동일한 구현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  <a:endParaRPr lang="en-US" altLang="ko-KR" sz="1400" b="1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StringTokenizer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객체 생성과 문자열 분리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하여 토큰을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java.base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들어 있는 패키지들과 클래스들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 smtClean="0"/>
              <a:t>산술 연산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double random()</a:t>
            </a:r>
          </a:p>
          <a:p>
            <a:pPr lvl="2"/>
            <a:r>
              <a:rPr lang="en-US" altLang="ko-KR" dirty="0" smtClean="0"/>
              <a:t>0.0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미만의 임의의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발생시키는 샘플 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 smtClean="0"/>
              <a:t>()*100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0.0~99.99.. </a:t>
            </a:r>
            <a:r>
              <a:rPr lang="ko-KR" altLang="en-US" dirty="0" smtClean="0"/>
              <a:t>사이의 실수 리턴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/>
              <a:t>()*</a:t>
            </a:r>
            <a:r>
              <a:rPr lang="en-US" altLang="ko-KR" dirty="0" smtClean="0"/>
              <a:t>100+1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1.0~100.99..</a:t>
            </a:r>
            <a:r>
              <a:rPr lang="ko-KR" altLang="en-US" dirty="0"/>
              <a:t> 사이의 </a:t>
            </a:r>
            <a:r>
              <a:rPr lang="ko-KR" altLang="en-US" dirty="0" smtClean="0"/>
              <a:t>실수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</a:t>
            </a:r>
            <a:r>
              <a:rPr lang="en-US" altLang="ko-KR" dirty="0" smtClean="0"/>
              <a:t>1)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소수점이하를</a:t>
            </a:r>
            <a:r>
              <a:rPr lang="ko-KR" altLang="en-US" dirty="0" smtClean="0"/>
              <a:t> 제거하여 </a:t>
            </a:r>
            <a:r>
              <a:rPr lang="en-US" altLang="ko-KR" dirty="0" smtClean="0"/>
              <a:t>1~100 </a:t>
            </a:r>
            <a:r>
              <a:rPr lang="ko-KR" altLang="en-US" dirty="0" smtClean="0"/>
              <a:t>사이의 정수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java.util.Random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형태로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6-10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Math.ceil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Math.floor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  <a:endParaRPr lang="en-US" altLang="ko-KR" sz="1400" dirty="0" smtClean="0"/>
          </a:p>
          <a:p>
            <a:r>
              <a:rPr lang="en-US" altLang="ko-KR" sz="1400" dirty="0" smtClean="0"/>
              <a:t>	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클래스의 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시간과 날짜 정보 저장 관리</a:t>
            </a:r>
            <a:endParaRPr lang="en-US" altLang="ko-KR" dirty="0" smtClean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Calendar </a:t>
            </a:r>
            <a:r>
              <a:rPr lang="ko-KR" altLang="en-US" dirty="0" smtClean="0"/>
              <a:t>클래스의 각 시간 요소를 설정하기나 알아내기 위한 필드들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 및 날짜와 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Calendar now = </a:t>
            </a:r>
            <a:r>
              <a:rPr lang="en-US" altLang="ko-KR" dirty="0" err="1" smtClean="0"/>
              <a:t>Calendar.getInstance</a:t>
            </a:r>
            <a:r>
              <a:rPr lang="en-US" altLang="ko-KR" dirty="0" smtClean="0"/>
              <a:t>();</a:t>
            </a:r>
          </a:p>
          <a:p>
            <a:pPr lvl="2"/>
            <a:r>
              <a:rPr lang="en-US" altLang="ko-KR" dirty="0" smtClean="0"/>
              <a:t>now</a:t>
            </a:r>
            <a:r>
              <a:rPr lang="ko-KR" altLang="en-US" dirty="0"/>
              <a:t>객체는 현재 날짜와 시간 정보를 가지고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/>
            <a:r>
              <a:rPr lang="en-US" altLang="ko-KR" dirty="0" smtClean="0"/>
              <a:t>Calendar</a:t>
            </a:r>
            <a:r>
              <a:rPr lang="ko-KR" altLang="en-US" dirty="0" smtClean="0"/>
              <a:t>는 추상 클래스이므로 </a:t>
            </a:r>
            <a:r>
              <a:rPr lang="en-US" altLang="ko-KR" dirty="0" smtClean="0"/>
              <a:t>new Calendar() </a:t>
            </a:r>
            <a:r>
              <a:rPr lang="ko-KR" altLang="en-US" dirty="0" smtClean="0"/>
              <a:t>하지 않음</a:t>
            </a:r>
            <a:endParaRPr lang="en-US" altLang="ko-KR" dirty="0" smtClean="0"/>
          </a:p>
          <a:p>
            <a:r>
              <a:rPr lang="ko-KR" altLang="en-US" dirty="0" smtClean="0"/>
              <a:t>날짜와 시간 알아내기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날짜와 시간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Calendar </a:t>
            </a:r>
            <a:r>
              <a:rPr lang="ko-KR" altLang="en-US" dirty="0" smtClean="0"/>
              <a:t>객체에 저장</a:t>
            </a:r>
            <a:endParaRPr lang="en-US" altLang="ko-KR" dirty="0" smtClean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</a:t>
            </a:r>
            <a:r>
              <a:rPr lang="ko-KR" altLang="en-US" dirty="0" smtClean="0"/>
              <a:t>저장한다고 컴퓨터의 </a:t>
            </a:r>
            <a:r>
              <a:rPr lang="ko-KR" altLang="en-US" dirty="0"/>
              <a:t>날짜와 시간을 </a:t>
            </a:r>
            <a:r>
              <a:rPr lang="ko-KR" altLang="en-US" dirty="0" smtClean="0"/>
              <a:t>바꾸는 것은 아님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now</a:t>
            </a:r>
            <a:r>
              <a:rPr lang="ko-KR" altLang="en-US" sz="1400" dirty="0" smtClean="0"/>
              <a:t>에 저장된 년도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</a:t>
            </a:r>
            <a:r>
              <a:rPr lang="ko-KR" altLang="en-US" sz="1400" dirty="0" smtClean="0"/>
              <a:t>달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 smtClean="0"/>
              <a:t>이성 친구와 처음으로 데이트한 날짜와 시간 저장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 smtClean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 smtClean="0"/>
              <a:t>firstDate.set</a:t>
            </a:r>
            <a:r>
              <a:rPr lang="en-US" altLang="ko-KR" sz="1400" dirty="0" smtClean="0"/>
              <a:t>(2016, </a:t>
            </a:r>
            <a:r>
              <a:rPr lang="en-US" altLang="ko-KR" sz="1400" dirty="0"/>
              <a:t>11, 25); // </a:t>
            </a:r>
            <a:r>
              <a:rPr lang="en-US" altLang="ko-KR" sz="1400" dirty="0" smtClean="0"/>
              <a:t>2016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6-11 : Calendar</a:t>
            </a:r>
            <a:r>
              <a:rPr lang="ko-KR" altLang="en-US" sz="2400" dirty="0" smtClean="0"/>
              <a:t>를 이용하여 현재 날짜와 시간 알아내기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날짜 시간 설정하기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 smtClean="0"/>
              <a:t>);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// </a:t>
            </a:r>
            <a:r>
              <a:rPr lang="en-US" altLang="ko-KR" sz="1000" dirty="0"/>
              <a:t>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 smtClean="0"/>
              <a:t> </a:t>
            </a:r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 smtClean="0"/>
              <a:t>“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 </a:t>
            </a:r>
            <a:r>
              <a:rPr lang="en-US" altLang="ko-KR" sz="1000" dirty="0"/>
              <a:t>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 smtClean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 smtClean="0"/>
              <a:t>();</a:t>
            </a:r>
          </a:p>
          <a:p>
            <a:pPr defTabSz="180000"/>
            <a:r>
              <a:rPr lang="en-US" altLang="ko-KR" sz="1000" dirty="0" smtClean="0"/>
              <a:t>		// 2016</a:t>
            </a:r>
            <a:r>
              <a:rPr lang="ko-KR" altLang="en-US" sz="1000" dirty="0" smtClean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 smtClean="0"/>
              <a:t>firstDate.set</a:t>
            </a:r>
            <a:r>
              <a:rPr lang="en-US" altLang="ko-KR" sz="1000" dirty="0" smtClean="0"/>
              <a:t>(2016, </a:t>
            </a:r>
            <a:r>
              <a:rPr lang="en-US" altLang="ko-KR" sz="1000" dirty="0"/>
              <a:t>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내에서 </a:t>
            </a:r>
            <a:r>
              <a:rPr lang="ko-KR" altLang="en-US" dirty="0"/>
              <a:t>패키지 이름과 클래스 </a:t>
            </a:r>
            <a:r>
              <a:rPr lang="ko-KR" altLang="en-US" dirty="0" smtClean="0"/>
              <a:t>이름의 전체 경로명을 써주어야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소스의 시작 부분에 사용하려는 패키지 명시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소스에는 클래스 명만 명시하면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클래스의 경로명만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 </a:t>
            </a:r>
            <a:r>
              <a:rPr lang="en-US" altLang="ko-KR" dirty="0" err="1" smtClean="0"/>
              <a:t>java.util.Scanner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smtClean="0"/>
              <a:t>패키지 내의 모든 클래스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smtClean="0"/>
              <a:t>*</a:t>
            </a:r>
            <a:r>
              <a:rPr lang="ko-KR" altLang="en-US" dirty="0" smtClean="0"/>
              <a:t>는 현재 패키지 내의 클래스만을 의미하며 하위 패키지의 클래스까지 포함하지 않는다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패키지 선언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package </a:t>
            </a:r>
            <a:r>
              <a:rPr lang="ko-KR" altLang="en-US" sz="1800" dirty="0" err="1" smtClean="0"/>
              <a:t>패키지명</a:t>
            </a:r>
            <a:r>
              <a:rPr lang="en-US" altLang="ko-KR" sz="1800" dirty="0" smtClean="0"/>
              <a:t>;</a:t>
            </a:r>
          </a:p>
          <a:p>
            <a:pPr lvl="2"/>
            <a:r>
              <a:rPr lang="ko-KR" altLang="en-US" sz="1600" dirty="0" err="1" smtClean="0"/>
              <a:t>컴파일한</a:t>
            </a:r>
            <a:r>
              <a:rPr lang="ko-KR" altLang="en-US" sz="1600" dirty="0" smtClean="0"/>
              <a:t> 클래스 파일을 패키지명의 디렉터리에 저장하라는 지시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 smtClean="0"/>
              <a:t>사례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2"/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클래스의 경로명은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다른 클래스에서 </a:t>
            </a:r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클래스를 사용하기 위해서는 </a:t>
            </a:r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en-US" altLang="ko-KR" sz="1200" dirty="0">
                <a:latin typeface="+mn-ea"/>
              </a:rPr>
              <a:t>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</a:t>
            </a:r>
            <a:r>
              <a:rPr lang="ko-KR" altLang="en-US" sz="1200" dirty="0" smtClean="0">
                <a:latin typeface="+mn-ea"/>
              </a:rPr>
              <a:t>지시</a:t>
            </a:r>
            <a:endParaRPr lang="en-US" altLang="ko-KR" sz="1200" dirty="0" smtClean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b="1" dirty="0" smtClean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dirty="0" smtClean="0">
                <a:latin typeface="+mn-ea"/>
              </a:rPr>
              <a:t>public </a:t>
            </a:r>
            <a:r>
              <a:rPr lang="en-US" altLang="ko-KR" sz="1200" dirty="0">
                <a:latin typeface="+mn-ea"/>
              </a:rPr>
              <a:t>class Line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public </a:t>
            </a:r>
            <a:r>
              <a:rPr lang="en-US" altLang="ko-KR" sz="1200" dirty="0">
                <a:latin typeface="+mn-ea"/>
              </a:rPr>
              <a:t>void draw()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	Tools </a:t>
            </a:r>
            <a:r>
              <a:rPr lang="en-US" altLang="ko-KR" sz="1200" dirty="0">
                <a:latin typeface="+mn-ea"/>
              </a:rPr>
              <a:t>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}</a:t>
            </a:r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err="1"/>
              <a:t>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3265</TotalTime>
  <Words>3118</Words>
  <Application>Microsoft Office PowerPoint</Application>
  <PresentationFormat>화면 슬라이드 쇼(4:3)</PresentationFormat>
  <Paragraphs>1118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196</cp:revision>
  <dcterms:created xsi:type="dcterms:W3CDTF">2011-08-27T14:53:28Z</dcterms:created>
  <dcterms:modified xsi:type="dcterms:W3CDTF">2019-02-19T04:48:06Z</dcterms:modified>
</cp:coreProperties>
</file>